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1" r:id="rId5"/>
    <p:sldId id="260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D9686-173A-4A03-9DDC-BBDDA8EC8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19262A-937E-4964-842B-C41037AD1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31A1C9-23FD-4D7E-9144-32B5678D6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CE5CDD-7C04-4CFB-AB18-F8CC4833C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9558A7-3C4F-4C36-A57C-6491BAF5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68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1B258-7617-434F-A7B8-C701C3E8B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6F471A-BE4C-4B0A-9952-120E5BBAAE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556CF-EC97-417D-82DE-4A8621AF6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7D38E8-0D9F-4494-B227-F7A364B4D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CC92EF-DE80-42C1-966A-D848FE4D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377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1914C54-552C-4CA1-995A-0C7768711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CB415E9-402B-4820-94A9-1FEA3EA87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0EB6C5-D097-4178-B999-0457C231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32210B-79BA-40DB-9556-94095454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348F28-6CC6-4BD9-810C-5ED9431A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526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51796-B9D4-4FCF-8580-7FCB62EA5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FF33E3-7346-40A5-A9E4-5620F28EB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A21FE8-B491-4845-AE32-74B88621D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776D54-FE2F-43AF-A954-BCF93BEC2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E6975-652A-4D1E-AD84-3E3B1F22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38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38B4A5-6737-47BB-B0F3-ACD07C24B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76C7BC-EE95-46A9-AE14-779559E97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D6B73A-19F0-4E55-A8B5-F733705CF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C72F3A-9FE2-4829-B311-FDC68F32C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8D6CFD-3FB4-446C-B1C2-C803F0617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52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2F97A-62CF-4DCF-AB1E-F57E61BF9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94F520-7CEE-45B2-B2D7-025282F49B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B2D2DA-769C-446B-8498-73951B1C8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A1F535-7322-477C-B61E-1E3E15374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83BC1F-8287-44E1-A5EA-84AE0366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FD1755-3EC3-4142-A736-5B14FDC07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6973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35B2B9-A6AF-4C56-8A29-2464E847E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5F0603-3480-44B3-A70D-21ADEE5D1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AFCAC6-29DB-4755-8449-9CF86E35D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73DB5C-DE80-4EFA-BA5E-EE5E6152C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FFC3072-F3F7-4767-B04D-C2C4A49415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A692E4-9DF9-4256-AB29-C99EBECF6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F42C7B7-FC7D-4A97-A3E3-297544BD7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7AFA44-04C9-4945-BF43-A00DE4695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895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6DC76-2D90-4B47-ADD0-69802B17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A97969A-D586-4D73-ABDE-550D4DDE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5236568-FFEE-4EE4-826F-167AE0A65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E34D208-5D37-447D-BFB8-5D1B63BE7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34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345518D-7B31-4334-B803-CFAC6540B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7E7951-361B-4CC0-84CB-0885672D6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0AB57C-C9A9-4B22-98D0-6BFA995BD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59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1A313C-1A3D-481B-8DE8-687B5B67D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DFE70D-DB0E-4058-AC2D-1A97A523A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B53248-3F9C-408E-841E-D42BDD9041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86FF5B-B253-4BE7-98B1-E03E3DE82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FA5661-8855-42DA-8A01-57327AD78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4D1227-06F8-4F7F-9E22-D0D11EC5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565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19B0F-AF78-4D26-B3B6-112C6ADDE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D5B4AA6-CF8A-40EE-A3BB-FE635C0C1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A9C968-42EC-4F95-BAF7-092722932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597D42-AAD0-40B1-A965-597A0828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EF0114-D8C4-4152-9123-F9E4913A9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28EA64-C805-4D9C-B5AB-09CD14AFA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5169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EC406E4-753F-47A4-B693-3D0D08BED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F78447-4A22-41D4-9675-662B58229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9AEA7-7497-4758-9C93-9DDCC0DE5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F0701-1621-41C1-8105-668D2618DA9A}" type="datetimeFigureOut">
              <a:rPr lang="zh-CN" altLang="en-US" smtClean="0"/>
              <a:t>17/12/4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D33372-5F93-437F-A03C-B7C5FF3E5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380F6B-8F2E-45F7-8860-133DF0D13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3E7E7-8431-49FB-BD8E-69CDA610B2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301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6C2CB6-BA87-477F-B8F4-7D9F2A392C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GPU-based Global Drone Localization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47D4596-8B7D-484A-831D-DF849D2C9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Jizhou Yan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31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A7BA49-BB5C-465D-A174-71489C5C7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A5CDA1-3704-4C28-8CC9-21B584E0B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Optical Flow</a:t>
            </a:r>
          </a:p>
          <a:p>
            <a:r>
              <a:rPr lang="en-US" altLang="zh-CN" dirty="0"/>
              <a:t>Pipeline</a:t>
            </a:r>
          </a:p>
          <a:p>
            <a:r>
              <a:rPr lang="en-US" altLang="zh-CN" dirty="0"/>
              <a:t>Plan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445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14F2D-AECC-47DA-B9B6-9544B970E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Optical Flow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77A41-984E-4189-A794-FA5551A6E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Lucas-</a:t>
            </a:r>
            <a:r>
              <a:rPr lang="en-US" altLang="zh-CN" dirty="0" err="1"/>
              <a:t>Kanade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DD2E385-1B1B-445B-8F61-0CE54B3A9D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520" y="2509591"/>
            <a:ext cx="4862495" cy="363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64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C14F2D-AECC-47DA-B9B6-9544B970E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Optical Flow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77A41-984E-4189-A794-FA5551A6E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Performance </a:t>
            </a:r>
          </a:p>
          <a:p>
            <a:pPr lvl="1"/>
            <a:r>
              <a:rPr lang="en-US" altLang="zh-CN" dirty="0"/>
              <a:t>Pyramid layers: 3</a:t>
            </a:r>
          </a:p>
          <a:p>
            <a:pPr lvl="1"/>
            <a:r>
              <a:rPr lang="en-US" altLang="zh-CN" dirty="0"/>
              <a:t>Block size: 31*31</a:t>
            </a:r>
          </a:p>
          <a:p>
            <a:pPr lvl="1"/>
            <a:r>
              <a:rPr lang="en-US" altLang="zh-CN" dirty="0"/>
              <a:t>Iteration: 10</a:t>
            </a:r>
          </a:p>
          <a:p>
            <a:pPr lvl="1"/>
            <a:r>
              <a:rPr lang="en-US" altLang="zh-CN" dirty="0"/>
              <a:t>Feature number: 100</a:t>
            </a:r>
          </a:p>
          <a:p>
            <a:endParaRPr lang="en-US" altLang="zh-CN" dirty="0"/>
          </a:p>
          <a:p>
            <a:r>
              <a:rPr lang="en-US" altLang="zh-CN" dirty="0"/>
              <a:t>CPU version: 24ms per frame</a:t>
            </a:r>
          </a:p>
          <a:p>
            <a:r>
              <a:rPr lang="en-US" altLang="zh-CN" dirty="0"/>
              <a:t>GPU version: 15ms per frame</a:t>
            </a:r>
          </a:p>
        </p:txBody>
      </p:sp>
    </p:spTree>
    <p:extLst>
      <p:ext uri="{BB962C8B-B14F-4D97-AF65-F5344CB8AC3E}">
        <p14:creationId xmlns:p14="http://schemas.microsoft.com/office/powerpoint/2010/main" val="1570119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1FFA05-87A5-4576-8CDA-492CF05A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Pipeline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2D93E1-CB8A-45E1-B7DD-827F7B9AF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Two thread</a:t>
            </a:r>
          </a:p>
          <a:p>
            <a:pPr lvl="1"/>
            <a:endParaRPr lang="zh-CN" altLang="en-US" dirty="0"/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004C6C55-054E-47B3-BD66-B950233184DC}"/>
              </a:ext>
            </a:extLst>
          </p:cNvPr>
          <p:cNvGrpSpPr/>
          <p:nvPr/>
        </p:nvGrpSpPr>
        <p:grpSpPr>
          <a:xfrm>
            <a:off x="1126724" y="2884284"/>
            <a:ext cx="10024205" cy="2386218"/>
            <a:chOff x="788278" y="2723967"/>
            <a:chExt cx="10510546" cy="2386218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61ECF7C7-59CA-454A-B306-C7B358494F48}"/>
                </a:ext>
              </a:extLst>
            </p:cNvPr>
            <p:cNvGrpSpPr/>
            <p:nvPr/>
          </p:nvGrpSpPr>
          <p:grpSpPr>
            <a:xfrm>
              <a:off x="788278" y="2724991"/>
              <a:ext cx="10510546" cy="2385194"/>
              <a:chOff x="758589" y="3354384"/>
              <a:chExt cx="10510546" cy="2385194"/>
            </a:xfrm>
          </p:grpSpPr>
          <p:sp>
            <p:nvSpPr>
              <p:cNvPr id="5" name="矩形: 圆角 4">
                <a:extLst>
                  <a:ext uri="{FF2B5EF4-FFF2-40B4-BE49-F238E27FC236}">
                    <a16:creationId xmlns:a16="http://schemas.microsoft.com/office/drawing/2014/main" id="{C0B8B1E8-54BC-4C65-B883-76F6F715291F}"/>
                  </a:ext>
                </a:extLst>
              </p:cNvPr>
              <p:cNvSpPr/>
              <p:nvPr/>
            </p:nvSpPr>
            <p:spPr>
              <a:xfrm>
                <a:off x="3281822" y="3354387"/>
                <a:ext cx="1430868" cy="87894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SIFT Extraction</a:t>
                </a:r>
                <a:endParaRPr lang="zh-CN" altLang="en-US" dirty="0"/>
              </a:p>
            </p:txBody>
          </p:sp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E77B6F92-C5AA-4925-B9DC-F171E76F3BC4}"/>
                  </a:ext>
                </a:extLst>
              </p:cNvPr>
              <p:cNvSpPr/>
              <p:nvPr/>
            </p:nvSpPr>
            <p:spPr>
              <a:xfrm>
                <a:off x="5276408" y="3354384"/>
                <a:ext cx="1608668" cy="87894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Matching</a:t>
                </a:r>
                <a:endParaRPr lang="zh-CN" altLang="en-US" dirty="0"/>
              </a:p>
            </p:txBody>
          </p:sp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4D11D091-744B-4CB0-86E2-AEEC9EDC1187}"/>
                  </a:ext>
                </a:extLst>
              </p:cNvPr>
              <p:cNvSpPr/>
              <p:nvPr/>
            </p:nvSpPr>
            <p:spPr>
              <a:xfrm>
                <a:off x="9838267" y="3354386"/>
                <a:ext cx="1430868" cy="87894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Camera Pose Estimation</a:t>
                </a:r>
                <a:endParaRPr lang="zh-CN" altLang="en-US" dirty="0"/>
              </a:p>
            </p:txBody>
          </p:sp>
          <p:sp>
            <p:nvSpPr>
              <p:cNvPr id="8" name="矩形: 圆角 7">
                <a:extLst>
                  <a:ext uri="{FF2B5EF4-FFF2-40B4-BE49-F238E27FC236}">
                    <a16:creationId xmlns:a16="http://schemas.microsoft.com/office/drawing/2014/main" id="{4F9CB5A5-1D91-409E-9EA0-FB45ADA5FA60}"/>
                  </a:ext>
                </a:extLst>
              </p:cNvPr>
              <p:cNvSpPr/>
              <p:nvPr/>
            </p:nvSpPr>
            <p:spPr>
              <a:xfrm>
                <a:off x="7557336" y="4860633"/>
                <a:ext cx="1608669" cy="87894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Optical-Flow Tracking</a:t>
                </a:r>
                <a:endParaRPr lang="zh-CN" altLang="en-US" dirty="0"/>
              </a:p>
            </p:txBody>
          </p:sp>
          <p:sp>
            <p:nvSpPr>
              <p:cNvPr id="9" name="矩形: 圆角 8">
                <a:extLst>
                  <a:ext uri="{FF2B5EF4-FFF2-40B4-BE49-F238E27FC236}">
                    <a16:creationId xmlns:a16="http://schemas.microsoft.com/office/drawing/2014/main" id="{323B12DF-7387-440C-8FBB-CF0CD2AF9073}"/>
                  </a:ext>
                </a:extLst>
              </p:cNvPr>
              <p:cNvSpPr/>
              <p:nvPr/>
            </p:nvSpPr>
            <p:spPr>
              <a:xfrm>
                <a:off x="758589" y="3354384"/>
                <a:ext cx="1430868" cy="87894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New Frame</a:t>
                </a:r>
                <a:endParaRPr lang="zh-CN" altLang="en-US" dirty="0"/>
              </a:p>
            </p:txBody>
          </p:sp>
          <p:cxnSp>
            <p:nvCxnSpPr>
              <p:cNvPr id="10" name="连接符: 肘形 9">
                <a:extLst>
                  <a:ext uri="{FF2B5EF4-FFF2-40B4-BE49-F238E27FC236}">
                    <a16:creationId xmlns:a16="http://schemas.microsoft.com/office/drawing/2014/main" id="{3CFF000F-5A3C-4A9E-9618-122527480B7B}"/>
                  </a:ext>
                </a:extLst>
              </p:cNvPr>
              <p:cNvCxnSpPr>
                <a:cxnSpLocks/>
                <a:stCxn id="6" idx="3"/>
                <a:endCxn id="8" idx="1"/>
              </p:cNvCxnSpPr>
              <p:nvPr/>
            </p:nvCxnSpPr>
            <p:spPr>
              <a:xfrm>
                <a:off x="6885076" y="3793857"/>
                <a:ext cx="672260" cy="1506249"/>
              </a:xfrm>
              <a:prstGeom prst="bentConnector3">
                <a:avLst>
                  <a:gd name="adj1" fmla="val 50000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连接符: 肘形 10">
                <a:extLst>
                  <a:ext uri="{FF2B5EF4-FFF2-40B4-BE49-F238E27FC236}">
                    <a16:creationId xmlns:a16="http://schemas.microsoft.com/office/drawing/2014/main" id="{85DC61F0-0F14-40AD-B4F1-4B65C3E03911}"/>
                  </a:ext>
                </a:extLst>
              </p:cNvPr>
              <p:cNvCxnSpPr>
                <a:stCxn id="8" idx="3"/>
                <a:endCxn id="7" idx="1"/>
              </p:cNvCxnSpPr>
              <p:nvPr/>
            </p:nvCxnSpPr>
            <p:spPr>
              <a:xfrm flipV="1">
                <a:off x="9166005" y="3793859"/>
                <a:ext cx="672262" cy="1506247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箭头连接符 11">
                <a:extLst>
                  <a:ext uri="{FF2B5EF4-FFF2-40B4-BE49-F238E27FC236}">
                    <a16:creationId xmlns:a16="http://schemas.microsoft.com/office/drawing/2014/main" id="{DD1A5479-1BAF-4ECF-8B88-6FC0958A0080}"/>
                  </a:ext>
                </a:extLst>
              </p:cNvPr>
              <p:cNvCxnSpPr>
                <a:cxnSpLocks/>
                <a:stCxn id="6" idx="3"/>
                <a:endCxn id="7" idx="1"/>
              </p:cNvCxnSpPr>
              <p:nvPr/>
            </p:nvCxnSpPr>
            <p:spPr>
              <a:xfrm>
                <a:off x="6885076" y="3793857"/>
                <a:ext cx="2953191" cy="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箭头连接符 12">
                <a:extLst>
                  <a:ext uri="{FF2B5EF4-FFF2-40B4-BE49-F238E27FC236}">
                    <a16:creationId xmlns:a16="http://schemas.microsoft.com/office/drawing/2014/main" id="{07F2AF89-36EB-4E8F-9DA4-32E61975CFE7}"/>
                  </a:ext>
                </a:extLst>
              </p:cNvPr>
              <p:cNvCxnSpPr>
                <a:stCxn id="9" idx="3"/>
                <a:endCxn id="5" idx="1"/>
              </p:cNvCxnSpPr>
              <p:nvPr/>
            </p:nvCxnSpPr>
            <p:spPr>
              <a:xfrm>
                <a:off x="2189457" y="3793857"/>
                <a:ext cx="1092365" cy="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0ADD4E5D-3155-4E36-B5EA-BEF7CB5D96D2}"/>
                  </a:ext>
                </a:extLst>
              </p:cNvPr>
              <p:cNvCxnSpPr>
                <a:cxnSpLocks/>
                <a:stCxn id="5" idx="3"/>
                <a:endCxn id="6" idx="1"/>
              </p:cNvCxnSpPr>
              <p:nvPr/>
            </p:nvCxnSpPr>
            <p:spPr>
              <a:xfrm flipV="1">
                <a:off x="4712690" y="3793857"/>
                <a:ext cx="563718" cy="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>
                <a:extLst>
                  <a:ext uri="{FF2B5EF4-FFF2-40B4-BE49-F238E27FC236}">
                    <a16:creationId xmlns:a16="http://schemas.microsoft.com/office/drawing/2014/main" id="{EA9D28EC-A6FF-4C3A-A2B8-C4E206448A4C}"/>
                  </a:ext>
                </a:extLst>
              </p:cNvPr>
              <p:cNvCxnSpPr>
                <a:cxnSpLocks/>
                <a:stCxn id="9" idx="3"/>
                <a:endCxn id="8" idx="1"/>
              </p:cNvCxnSpPr>
              <p:nvPr/>
            </p:nvCxnSpPr>
            <p:spPr>
              <a:xfrm>
                <a:off x="2189457" y="3793857"/>
                <a:ext cx="5367879" cy="1506249"/>
              </a:xfrm>
              <a:prstGeom prst="bentConnector3">
                <a:avLst>
                  <a:gd name="adj1" fmla="val 10289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57386B0F-6179-49B3-ADD1-94BAB7C33E1A}"/>
                </a:ext>
              </a:extLst>
            </p:cNvPr>
            <p:cNvSpPr txBox="1"/>
            <p:nvPr/>
          </p:nvSpPr>
          <p:spPr>
            <a:xfrm>
              <a:off x="2301452" y="2723967"/>
              <a:ext cx="103452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50" dirty="0"/>
                <a:t>If SIFT thread is free</a:t>
              </a:r>
              <a:endParaRPr lang="zh-CN" altLang="en-US" sz="1050" dirty="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02D04C-A841-42B9-8BD4-3C5E629584B4}"/>
                </a:ext>
              </a:extLst>
            </p:cNvPr>
            <p:cNvSpPr txBox="1"/>
            <p:nvPr/>
          </p:nvSpPr>
          <p:spPr>
            <a:xfrm>
              <a:off x="2947880" y="3164463"/>
              <a:ext cx="313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Y</a:t>
              </a:r>
              <a:endParaRPr lang="zh-CN" altLang="en-US" dirty="0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489F0B9D-A6F3-49BB-B4AE-30A599CE1E6F}"/>
                </a:ext>
              </a:extLst>
            </p:cNvPr>
            <p:cNvSpPr txBox="1"/>
            <p:nvPr/>
          </p:nvSpPr>
          <p:spPr>
            <a:xfrm>
              <a:off x="2934580" y="4301381"/>
              <a:ext cx="4733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N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73787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8CE7FC-2713-4F2B-B16F-F7B207C58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Pipeline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D6A894-1878-4CB1-A7DF-D8F5FCA99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result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0007377-8395-4E6A-A567-ADDE6A90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063" y="2524435"/>
            <a:ext cx="4886325" cy="36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53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977742-06AB-4525-AD17-DC75AA142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Pipeline	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3A1F22-0A0F-4B95-8F1B-999D416EA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Performance</a:t>
            </a:r>
          </a:p>
          <a:p>
            <a:pPr lvl="1"/>
            <a:r>
              <a:rPr lang="en-US" altLang="zh-CN" dirty="0"/>
              <a:t>Using CPU optical-flow: 35.7 fps</a:t>
            </a:r>
          </a:p>
          <a:p>
            <a:pPr lvl="1"/>
            <a:r>
              <a:rPr lang="en-US" altLang="zh-CN" dirty="0"/>
              <a:t>Using GPU optical-flow: 14.2 fps</a:t>
            </a:r>
          </a:p>
          <a:p>
            <a:endParaRPr lang="en-US" altLang="zh-CN" dirty="0"/>
          </a:p>
          <a:p>
            <a:r>
              <a:rPr lang="en-US" altLang="zh-CN" dirty="0"/>
              <a:t>Guess</a:t>
            </a:r>
          </a:p>
          <a:p>
            <a:pPr lvl="1"/>
            <a:r>
              <a:rPr lang="en-US" altLang="zh-CN" dirty="0"/>
              <a:t>SIFT feature extraction already fully utilize GPU</a:t>
            </a:r>
          </a:p>
          <a:p>
            <a:pPr lvl="1"/>
            <a:r>
              <a:rPr lang="en-US" altLang="zh-CN" dirty="0"/>
              <a:t>On GPU side, feature extraction and optical-flow are not parallel</a:t>
            </a:r>
          </a:p>
          <a:p>
            <a:endParaRPr lang="en-US" altLang="zh-CN" dirty="0"/>
          </a:p>
          <a:p>
            <a:r>
              <a:rPr lang="en-US" altLang="zh-CN" dirty="0"/>
              <a:t>Final solution</a:t>
            </a:r>
          </a:p>
          <a:p>
            <a:pPr lvl="1"/>
            <a:r>
              <a:rPr lang="en-US" altLang="zh-CN" dirty="0"/>
              <a:t>Using CPU optical-flow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4571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2D1193-AD1C-440F-B3D5-5F0E524A9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Plan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6619E0-185A-476C-B7B8-69D4F704C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Add sensor fusion</a:t>
            </a:r>
          </a:p>
          <a:p>
            <a:r>
              <a:rPr lang="en-US" altLang="zh-CN" dirty="0"/>
              <a:t>Final flying test!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702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113</Words>
  <Application>Microsoft Office PowerPoint</Application>
  <PresentationFormat>宽屏</PresentationFormat>
  <Paragraphs>43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GPU-based Global Drone Localization</vt:lpstr>
      <vt:lpstr>Outline</vt:lpstr>
      <vt:lpstr>Optical Flow</vt:lpstr>
      <vt:lpstr>Optical Flow</vt:lpstr>
      <vt:lpstr>Pipeline</vt:lpstr>
      <vt:lpstr>Pipeline</vt:lpstr>
      <vt:lpstr>Pipeline </vt:lpstr>
      <vt:lpstr>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 Jizhou</dc:creator>
  <cp:lastModifiedBy>Yan Jizhou</cp:lastModifiedBy>
  <cp:revision>8</cp:revision>
  <dcterms:created xsi:type="dcterms:W3CDTF">2017-12-04T14:46:35Z</dcterms:created>
  <dcterms:modified xsi:type="dcterms:W3CDTF">2017-12-04T16:55:28Z</dcterms:modified>
</cp:coreProperties>
</file>

<file path=docProps/thumbnail.jpeg>
</file>